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62BC00-F767-484D-AED5-92077BA6DEDF}">
  <a:tblStyle styleId="{A762BC00-F767-484D-AED5-92077BA6DE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824b5c4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824b5c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824b5c4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824b5c4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824b5c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824b5c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824b5c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824b5c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Understanding E-Commerce For Effective CRM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By Harshrajsinh Rathod 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896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Know your customers</a:t>
            </a:r>
            <a:r>
              <a:rPr b="1" lang="en" sz="3000">
                <a:solidFill>
                  <a:schemeClr val="dk1"/>
                </a:solidFill>
              </a:rPr>
              <a:t>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From  27 states,  more than half of the customers reside in Sao Paulo and Rio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From  95419 unique customers, only 2673 purchased twice and 240 returned for repeated purchases.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92506 is recurring business value lost as customer churn.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.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67199" cy="37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45720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</a:rPr>
              <a:t>Know your sellers</a:t>
            </a: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From  23  states,  almost 2/3rd of the sellers come from Sao Paulo, followed by Paraná, Minas Gerais, Santa Catarina and Rio de Janeiro, total of which comprise almost 90% of the 3095 sellers.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0" y="3423100"/>
            <a:ext cx="1557099" cy="172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5" y="0"/>
            <a:ext cx="4045199" cy="336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0" y="3162675"/>
            <a:ext cx="62184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sold product  is bed-bath-table, followed by sports-leisure, and home decorations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Increased combo sales apply here for family &amp; home oriented customers, as cross-selling or up-selling.</a:t>
            </a:r>
            <a:endParaRPr sz="18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325725" cy="3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Deliveries count.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Deliveries made are significantly higher in comparison to minuscule cancelled orders or other processes.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5950"/>
            <a:ext cx="2054975" cy="3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0" y="0"/>
            <a:ext cx="4310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4 methods of payment within the country.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Highest paid through credit card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Boleto,</a:t>
            </a:r>
            <a:r>
              <a:rPr lang="en" sz="1800">
                <a:solidFill>
                  <a:schemeClr val="lt2"/>
                </a:solidFill>
              </a:rPr>
              <a:t>for those who do not have a bank account, </a:t>
            </a:r>
            <a:r>
              <a:rPr lang="en" sz="1800">
                <a:solidFill>
                  <a:schemeClr val="lt2"/>
                </a:solidFill>
              </a:rPr>
              <a:t> is second most popular payment method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Debit_card and voucher are less desirable payment methods.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Olist can collaborate with credit card companies to advertise and promote their brand for a charged fee.</a:t>
            </a:r>
            <a:r>
              <a:rPr lang="en" sz="1800">
                <a:solidFill>
                  <a:schemeClr val="lt2"/>
                </a:solidFill>
              </a:rPr>
              <a:t> 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4727900" y="3891546"/>
            <a:ext cx="1021100" cy="1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6271775" y="3815892"/>
            <a:ext cx="1172450" cy="1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rot="-3932731">
            <a:off x="7667650" y="3891559"/>
            <a:ext cx="1021100" cy="1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275" y="0"/>
            <a:ext cx="2375725" cy="3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2196275" cy="3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283100" y="712150"/>
            <a:ext cx="37242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Most orders paid in one installment, possibly because only credit card payment allows  more than one installment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300" y="0"/>
            <a:ext cx="5075275" cy="3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72" name="Google Shape;172;p28"/>
          <p:cNvGraphicFramePr/>
          <p:nvPr/>
        </p:nvGraphicFramePr>
        <p:xfrm>
          <a:off x="146375" y="329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{A762BC00-F767-484D-AED5-92077BA6DEDF}</a:tableStyleId>
              </a:tblPr>
              <a:tblGrid>
                <a:gridCol w="416825"/>
                <a:gridCol w="578100"/>
                <a:gridCol w="752775"/>
                <a:gridCol w="752775"/>
                <a:gridCol w="773675"/>
                <a:gridCol w="454075"/>
                <a:gridCol w="752775"/>
                <a:gridCol w="752775"/>
                <a:gridCol w="752775"/>
                <a:gridCol w="752775"/>
                <a:gridCol w="752775"/>
                <a:gridCol w="752775"/>
                <a:gridCol w="752775"/>
              </a:tblGrid>
              <a:tr h="5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73" name="Google Shape;173;p28"/>
          <p:cNvCxnSpPr/>
          <p:nvPr/>
        </p:nvCxnSpPr>
        <p:spPr>
          <a:xfrm flipH="1" rot="10800000">
            <a:off x="303300" y="2917050"/>
            <a:ext cx="19200" cy="5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4" name="Google Shape;174;p28"/>
          <p:cNvSpPr txBox="1"/>
          <p:nvPr>
            <p:ph type="title"/>
          </p:nvPr>
        </p:nvSpPr>
        <p:spPr>
          <a:xfrm>
            <a:off x="84950" y="25249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Least orders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1922509" y="27164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Increased sales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5407207" y="27164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Highest orders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>
            <a:off x="2806300" y="30170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8" name="Google Shape;178;p28"/>
          <p:cNvCxnSpPr/>
          <p:nvPr/>
        </p:nvCxnSpPr>
        <p:spPr>
          <a:xfrm rot="10800000">
            <a:off x="6310375" y="3067800"/>
            <a:ext cx="78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25" y="0"/>
            <a:ext cx="5557425" cy="2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0" y="0"/>
            <a:ext cx="4572000" cy="3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orders are  highest rated!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T</a:t>
            </a:r>
            <a:r>
              <a:rPr lang="en" sz="1800"/>
              <a:t>oo good to be true!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 missing data for review_score, very suspicious.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is real commercial data and  most users don’t submit reviews.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Possibly,</a:t>
            </a:r>
            <a:r>
              <a:rPr lang="en" sz="1800"/>
              <a:t> Olist released data mostly consisted of higher ratings by effort and not randomly by chance?</a:t>
            </a:r>
            <a:endParaRPr sz="18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488"/>
            <a:ext cx="4572000" cy="307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684800" y="0"/>
            <a:ext cx="44592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orders from  12:00 a.m. to 8:00 a.m.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 of the day is very busy.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Peak hour is 16:00 for highest  orders made,</a:t>
            </a:r>
            <a:r>
              <a:rPr lang="en" sz="2400">
                <a:highlight>
                  <a:srgbClr val="FF0000"/>
                </a:highlight>
              </a:rPr>
              <a:t> </a:t>
            </a:r>
            <a:r>
              <a:rPr lang="en" sz="3000">
                <a:highlight>
                  <a:srgbClr val="FF0000"/>
                </a:highlight>
              </a:rPr>
              <a:t>focus!</a:t>
            </a:r>
            <a:endParaRPr sz="3000">
              <a:highlight>
                <a:srgbClr val="FF0000"/>
              </a:highlight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684800" cy="320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362475" y="67300"/>
            <a:ext cx="5713500" cy="46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Patent by Amazon. No predictive algorithms mentioned!  Amazon calls it                           </a:t>
            </a:r>
            <a:r>
              <a:rPr lang="en" sz="2400"/>
              <a:t>‘Anticipatory Shipping’.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"packaging one or more items for eventual delivery"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Fulfilment Centres, which can be Seller’s Distribution Centre or Amazon’s own.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supply chain, not a new concept. Not unusual for manufacturer to ship products that sell more  beforehand.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0000"/>
                </a:highlight>
              </a:rPr>
              <a:t>‘DC Bypass strategy’</a:t>
            </a:r>
            <a:endParaRPr sz="24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Requires strong IT-enabled collaboration ties between manufacturer and retailers to accurately forecast.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4A86E8"/>
                </a:highlight>
              </a:rPr>
              <a:t>Not easy, of course!</a:t>
            </a:r>
            <a:endParaRPr sz="1800">
              <a:highlight>
                <a:srgbClr val="4A86E8"/>
              </a:highlight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62475" cy="4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6141500" y="4160800"/>
            <a:ext cx="4959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Future work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analyse E-commerce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Farewell!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Predictive Analytics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 the rise of E-commerce, predictive analytics is the crystal ball that estimates customer needs before the actual need arises.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1st!</a:t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850" y="162725"/>
            <a:ext cx="5268299" cy="49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2112078" y="65399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data!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094350" y="0"/>
            <a:ext cx="65229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Descriptive                       Statistics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600"/>
            <a:ext cx="9144001" cy="41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But, what about categorical data?</a:t>
            </a:r>
            <a:endParaRPr sz="4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Ans: It depends.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Categories of attributes are analysed based on: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usefulness?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would it benefit Operational CRM?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